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60" r:id="rId1"/>
  </p:sldMasterIdLst>
  <p:notesMasterIdLst>
    <p:notesMasterId r:id="rId5"/>
  </p:notesMasterIdLst>
  <p:sldIdLst>
    <p:sldId id="256" r:id="rId2"/>
    <p:sldId id="271" r:id="rId3"/>
    <p:sldId id="259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58" autoAdjust="0"/>
  </p:normalViewPr>
  <p:slideViewPr>
    <p:cSldViewPr>
      <p:cViewPr>
        <p:scale>
          <a:sx n="78" d="100"/>
          <a:sy n="78" d="100"/>
        </p:scale>
        <p:origin x="-924" y="-7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9C7A7B-1A72-47F3-BCC3-E7779AFF3494}" type="datetimeFigureOut">
              <a:rPr lang="es-CO" smtClean="0"/>
              <a:pPr/>
              <a:t>05/10/2011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BDE488-0E45-41A6-9865-4CCED6E43F27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38678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BDE488-0E45-41A6-9865-4CCED6E43F27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34ACB-DFCA-4943-8EA9-B0FB6187FDB5}" type="datetime1">
              <a:rPr lang="es-ES" smtClean="0"/>
              <a:pPr/>
              <a:t>05/10/2011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2B2F2-01DA-4B54-AD5E-CAD39898D4B6}" type="datetime1">
              <a:rPr lang="es-ES" smtClean="0"/>
              <a:pPr/>
              <a:t>05/10/2011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36B3-44A7-44FD-B825-4B7FA87ACD53}" type="datetime1">
              <a:rPr lang="es-ES" smtClean="0"/>
              <a:pPr/>
              <a:t>05/10/2011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91078-95BA-44DB-A6EB-B4B5D768FDE5}" type="datetime1">
              <a:rPr lang="es-ES" smtClean="0"/>
              <a:pPr/>
              <a:t>05/10/2011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38E7A-7ACF-4B9A-9A4B-9CD85F93E469}" type="datetime1">
              <a:rPr lang="es-ES" smtClean="0"/>
              <a:pPr/>
              <a:t>05/10/2011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7DEAF-CB27-4F98-AEE5-E93327574B9E}" type="datetime1">
              <a:rPr lang="es-ES" smtClean="0"/>
              <a:pPr/>
              <a:t>05/10/2011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62EF9-1BA5-4D64-8F05-2168C0F8FB69}" type="datetime1">
              <a:rPr lang="es-ES" smtClean="0"/>
              <a:pPr/>
              <a:t>05/10/2011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7AD1C-955E-4E47-86D7-B84B3FEC68DD}" type="datetime1">
              <a:rPr lang="es-ES" smtClean="0"/>
              <a:pPr/>
              <a:t>05/10/2011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1E5EC-3A0E-4520-90FD-932253037F29}" type="datetime1">
              <a:rPr lang="es-ES" smtClean="0"/>
              <a:pPr/>
              <a:t>05/10/2011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8A76D-D653-4FBA-8691-49C18D1DF2B0}" type="datetime1">
              <a:rPr lang="es-ES" smtClean="0"/>
              <a:pPr/>
              <a:t>05/10/2011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F90D-04B8-434A-9CB0-EFFEF34E84EA}" type="datetime1">
              <a:rPr lang="es-ES" smtClean="0"/>
              <a:pPr/>
              <a:t>05/10/2011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B304FFF-6044-45EF-9DE7-AB32EE0F6A7F}" type="datetime1">
              <a:rPr lang="es-ES" smtClean="0"/>
              <a:pPr/>
              <a:t>05/10/2011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comhistoria.javerianacali.edu.co:8080/xmlui/pages/inicio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395536" y="836712"/>
            <a:ext cx="842493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b="1" dirty="0" smtClean="0">
                <a:solidFill>
                  <a:srgbClr val="FF0000"/>
                </a:solidFill>
                <a:latin typeface="+mj-lt"/>
              </a:rPr>
              <a:t>Repositorio digital COMHISTORIA</a:t>
            </a:r>
            <a:r>
              <a:rPr lang="es-CO" sz="3600" b="1" dirty="0" smtClean="0">
                <a:latin typeface="+mj-lt"/>
              </a:rPr>
              <a:t>: </a:t>
            </a:r>
          </a:p>
          <a:p>
            <a:pPr algn="ctr"/>
            <a:r>
              <a:rPr lang="es-CO" sz="2800" b="1" dirty="0" smtClean="0">
                <a:latin typeface="+mj-lt"/>
              </a:rPr>
              <a:t>Contexto, origen y prospectiva</a:t>
            </a:r>
          </a:p>
          <a:p>
            <a:pPr algn="ctr"/>
            <a:r>
              <a:rPr lang="es-CO" sz="2800" b="1" dirty="0" smtClean="0">
                <a:latin typeface="+mj-lt"/>
              </a:rPr>
              <a:t>de una herramienta para la investigación </a:t>
            </a:r>
          </a:p>
          <a:p>
            <a:pPr algn="ctr"/>
            <a:r>
              <a:rPr lang="es-CO" sz="2800" b="1" dirty="0" smtClean="0">
                <a:latin typeface="+mj-lt"/>
              </a:rPr>
              <a:t>sobre historia de medios de comunicación </a:t>
            </a:r>
          </a:p>
          <a:p>
            <a:pPr algn="ctr"/>
            <a:r>
              <a:rPr lang="es-CO" sz="2800" b="1" dirty="0" smtClean="0">
                <a:latin typeface="+mj-lt"/>
              </a:rPr>
              <a:t>y sociedad regional en Colombia</a:t>
            </a:r>
            <a:endParaRPr lang="es-CO" sz="2800" dirty="0" smtClean="0">
              <a:latin typeface="+mj-lt"/>
            </a:endParaRPr>
          </a:p>
          <a:p>
            <a:endParaRPr lang="es-CO" sz="2800" dirty="0"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67201" y="5656925"/>
            <a:ext cx="3099026" cy="92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CuadroTexto"/>
          <p:cNvSpPr txBox="1"/>
          <p:nvPr/>
        </p:nvSpPr>
        <p:spPr>
          <a:xfrm>
            <a:off x="518011" y="3743311"/>
            <a:ext cx="8164287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O" b="1" dirty="0" smtClean="0">
                <a:solidFill>
                  <a:schemeClr val="bg1"/>
                </a:solidFill>
                <a:latin typeface="+mj-lt"/>
              </a:rPr>
              <a:t>Ricardo Rodríguez Quintero, Adriana Rodríguez Sánchez y Aura María Vargas Ramos</a:t>
            </a:r>
          </a:p>
          <a:p>
            <a:pPr algn="ctr"/>
            <a:r>
              <a:rPr lang="es-CO" sz="1400" dirty="0" smtClean="0">
                <a:solidFill>
                  <a:schemeClr val="bg1"/>
                </a:solidFill>
                <a:latin typeface="+mj-lt"/>
              </a:rPr>
              <a:t>PONTIFICIA  UNIVERSIDAD JAVERIANA CALI</a:t>
            </a:r>
          </a:p>
          <a:p>
            <a:pPr algn="ctr"/>
            <a:r>
              <a:rPr lang="es-CO" sz="1400" dirty="0" smtClean="0">
                <a:solidFill>
                  <a:schemeClr val="bg1"/>
                </a:solidFill>
                <a:latin typeface="+mj-lt"/>
              </a:rPr>
              <a:t>Carrera de Comunicación</a:t>
            </a:r>
          </a:p>
          <a:p>
            <a:pPr algn="ctr"/>
            <a:r>
              <a:rPr lang="es-CO" sz="1400" dirty="0" smtClean="0">
                <a:solidFill>
                  <a:schemeClr val="bg1"/>
                </a:solidFill>
                <a:latin typeface="+mj-lt"/>
              </a:rPr>
              <a:t>Departamento de Comunicación y Lenguaje</a:t>
            </a:r>
          </a:p>
          <a:p>
            <a:pPr algn="ctr"/>
            <a:r>
              <a:rPr lang="es-CO" sz="1400" dirty="0" smtClean="0">
                <a:solidFill>
                  <a:schemeClr val="bg1"/>
                </a:solidFill>
                <a:latin typeface="+mj-lt"/>
              </a:rPr>
              <a:t>2011</a:t>
            </a:r>
            <a:endParaRPr lang="es-CO" sz="1400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9" name="8 Conector recto"/>
          <p:cNvCxnSpPr/>
          <p:nvPr/>
        </p:nvCxnSpPr>
        <p:spPr>
          <a:xfrm>
            <a:off x="-24786" y="5659644"/>
            <a:ext cx="628836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3165798" y="6578600"/>
            <a:ext cx="600360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821507" y="5976385"/>
            <a:ext cx="762000" cy="3651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2</a:t>
            </a:fld>
            <a:endParaRPr lang="es-ES"/>
          </a:p>
        </p:txBody>
      </p:sp>
      <p:grpSp>
        <p:nvGrpSpPr>
          <p:cNvPr id="14" name="13 Grupo"/>
          <p:cNvGrpSpPr/>
          <p:nvPr/>
        </p:nvGrpSpPr>
        <p:grpSpPr>
          <a:xfrm>
            <a:off x="5124921" y="1161919"/>
            <a:ext cx="3397966" cy="4772839"/>
            <a:chOff x="4788024" y="1494223"/>
            <a:chExt cx="3397966" cy="4772839"/>
          </a:xfrm>
        </p:grpSpPr>
        <p:pic>
          <p:nvPicPr>
            <p:cNvPr id="30722" name="Picture 2" descr="http://www.todacolombia.com/geografia/mapas/Colombiaenblanco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801614" y="1494223"/>
              <a:ext cx="3384376" cy="4772839"/>
            </a:xfrm>
            <a:prstGeom prst="rect">
              <a:avLst/>
            </a:prstGeom>
            <a:noFill/>
          </p:spPr>
        </p:pic>
        <p:grpSp>
          <p:nvGrpSpPr>
            <p:cNvPr id="13" name="12 Grupo"/>
            <p:cNvGrpSpPr/>
            <p:nvPr/>
          </p:nvGrpSpPr>
          <p:grpSpPr>
            <a:xfrm>
              <a:off x="4788024" y="3645024"/>
              <a:ext cx="1866916" cy="1512168"/>
              <a:chOff x="4788024" y="3645024"/>
              <a:chExt cx="1866916" cy="1512168"/>
            </a:xfrm>
          </p:grpSpPr>
          <p:sp>
            <p:nvSpPr>
              <p:cNvPr id="6" name="5 Rectángulo"/>
              <p:cNvSpPr/>
              <p:nvPr/>
            </p:nvSpPr>
            <p:spPr>
              <a:xfrm>
                <a:off x="4788024" y="3645024"/>
                <a:ext cx="1008112" cy="151216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dirty="0">
                  <a:noFill/>
                </a:endParaRPr>
              </a:p>
            </p:txBody>
          </p:sp>
          <p:sp>
            <p:nvSpPr>
              <p:cNvPr id="7" name="6 Elipse"/>
              <p:cNvSpPr/>
              <p:nvPr/>
            </p:nvSpPr>
            <p:spPr>
              <a:xfrm>
                <a:off x="5148064" y="4581128"/>
                <a:ext cx="72008" cy="7200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8" name="7 Elipse"/>
              <p:cNvSpPr/>
              <p:nvPr/>
            </p:nvSpPr>
            <p:spPr>
              <a:xfrm>
                <a:off x="5508104" y="4365104"/>
                <a:ext cx="72008" cy="7200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9" name="8 Elipse"/>
              <p:cNvSpPr/>
              <p:nvPr/>
            </p:nvSpPr>
            <p:spPr>
              <a:xfrm>
                <a:off x="5580112" y="4149080"/>
                <a:ext cx="72008" cy="7200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10" name="9 CuadroTexto"/>
              <p:cNvSpPr txBox="1"/>
              <p:nvPr/>
            </p:nvSpPr>
            <p:spPr>
              <a:xfrm>
                <a:off x="5854448" y="4030675"/>
                <a:ext cx="4507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CO" sz="1400" dirty="0" smtClean="0">
                    <a:latin typeface="+mj-lt"/>
                  </a:rPr>
                  <a:t>Cali</a:t>
                </a:r>
                <a:endParaRPr lang="es-CO" sz="1400" dirty="0">
                  <a:latin typeface="+mj-lt"/>
                </a:endParaRPr>
              </a:p>
            </p:txBody>
          </p:sp>
          <p:sp>
            <p:nvSpPr>
              <p:cNvPr id="11" name="10 CuadroTexto"/>
              <p:cNvSpPr txBox="1"/>
              <p:nvPr/>
            </p:nvSpPr>
            <p:spPr>
              <a:xfrm>
                <a:off x="5848309" y="4273003"/>
                <a:ext cx="80663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CO" sz="1400" dirty="0" smtClean="0">
                    <a:latin typeface="+mj-lt"/>
                  </a:rPr>
                  <a:t>Popayán</a:t>
                </a:r>
                <a:endParaRPr lang="es-CO" sz="1400" dirty="0">
                  <a:latin typeface="+mj-lt"/>
                </a:endParaRPr>
              </a:p>
            </p:txBody>
          </p:sp>
          <p:sp>
            <p:nvSpPr>
              <p:cNvPr id="12" name="11 CuadroTexto"/>
              <p:cNvSpPr txBox="1"/>
              <p:nvPr/>
            </p:nvSpPr>
            <p:spPr>
              <a:xfrm>
                <a:off x="5859024" y="4520793"/>
                <a:ext cx="64807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O" sz="1400" dirty="0" smtClean="0">
                    <a:latin typeface="+mj-lt"/>
                  </a:rPr>
                  <a:t>Pasto</a:t>
                </a:r>
                <a:endParaRPr lang="es-CO" sz="1400" dirty="0">
                  <a:latin typeface="+mj-lt"/>
                </a:endParaRPr>
              </a:p>
            </p:txBody>
          </p:sp>
        </p:grpSp>
      </p:grp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56673" y="1057998"/>
            <a:ext cx="3256642" cy="1058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15 CuadroTexto"/>
          <p:cNvSpPr txBox="1"/>
          <p:nvPr/>
        </p:nvSpPr>
        <p:spPr>
          <a:xfrm>
            <a:off x="977806" y="2267816"/>
            <a:ext cx="3565976" cy="42780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600" b="1" dirty="0" smtClean="0">
                <a:latin typeface="+mj-lt"/>
              </a:rPr>
              <a:t>Proyecciones de población destinataria:</a:t>
            </a:r>
          </a:p>
          <a:p>
            <a:endParaRPr lang="es-CO" sz="1600" dirty="0" smtClean="0">
              <a:latin typeface="+mj-lt"/>
            </a:endParaRPr>
          </a:p>
          <a:p>
            <a:r>
              <a:rPr lang="es-CO" sz="1600" b="1" dirty="0" smtClean="0">
                <a:solidFill>
                  <a:srgbClr val="FF0000"/>
                </a:solidFill>
                <a:latin typeface="+mj-lt"/>
              </a:rPr>
              <a:t>Cali: </a:t>
            </a:r>
          </a:p>
          <a:p>
            <a:r>
              <a:rPr lang="es-CO" sz="1600" dirty="0" smtClean="0">
                <a:latin typeface="+mj-lt"/>
              </a:rPr>
              <a:t>7 universidades, 52.000 estudiantes, </a:t>
            </a:r>
          </a:p>
          <a:p>
            <a:r>
              <a:rPr lang="es-CO" sz="1600" dirty="0" smtClean="0">
                <a:latin typeface="+mj-lt"/>
              </a:rPr>
              <a:t>2000 profesores e investigadores.</a:t>
            </a:r>
          </a:p>
          <a:p>
            <a:endParaRPr lang="es-CO" sz="1600" dirty="0" smtClean="0">
              <a:latin typeface="+mj-lt"/>
            </a:endParaRPr>
          </a:p>
          <a:p>
            <a:r>
              <a:rPr lang="es-CO" sz="1600" b="1" dirty="0" smtClean="0">
                <a:solidFill>
                  <a:srgbClr val="FF0000"/>
                </a:solidFill>
                <a:latin typeface="+mj-lt"/>
              </a:rPr>
              <a:t>Popayán: </a:t>
            </a:r>
          </a:p>
          <a:p>
            <a:r>
              <a:rPr lang="es-CO" sz="1600" dirty="0" smtClean="0">
                <a:latin typeface="+mj-lt"/>
              </a:rPr>
              <a:t>3 universidades</a:t>
            </a:r>
          </a:p>
          <a:p>
            <a:endParaRPr lang="es-CO" sz="1600" dirty="0" smtClean="0">
              <a:latin typeface="+mj-lt"/>
            </a:endParaRPr>
          </a:p>
          <a:p>
            <a:r>
              <a:rPr lang="es-CO" sz="1600" b="1" dirty="0" smtClean="0">
                <a:solidFill>
                  <a:srgbClr val="FF0000"/>
                </a:solidFill>
                <a:latin typeface="+mj-lt"/>
              </a:rPr>
              <a:t>Pasto: </a:t>
            </a:r>
          </a:p>
          <a:p>
            <a:r>
              <a:rPr lang="es-CO" sz="1600" dirty="0" smtClean="0">
                <a:latin typeface="+mj-lt"/>
              </a:rPr>
              <a:t>2 universidades</a:t>
            </a:r>
          </a:p>
          <a:p>
            <a:r>
              <a:rPr lang="es-CO" sz="1600" dirty="0" smtClean="0">
                <a:latin typeface="+mj-lt"/>
              </a:rPr>
              <a:t> </a:t>
            </a:r>
          </a:p>
          <a:p>
            <a:r>
              <a:rPr lang="es-CO" sz="1600" b="1" dirty="0" smtClean="0">
                <a:solidFill>
                  <a:srgbClr val="FF0000"/>
                </a:solidFill>
                <a:latin typeface="+mj-lt"/>
              </a:rPr>
              <a:t>Popayán y Pasto: </a:t>
            </a:r>
            <a:r>
              <a:rPr lang="es-CO" sz="1600" dirty="0" smtClean="0">
                <a:latin typeface="+mj-lt"/>
              </a:rPr>
              <a:t>17.000 estudiantes y</a:t>
            </a:r>
          </a:p>
          <a:p>
            <a:r>
              <a:rPr lang="es-CO" sz="1600" dirty="0" smtClean="0">
                <a:latin typeface="+mj-lt"/>
              </a:rPr>
              <a:t> 300 profesores e  investigadores</a:t>
            </a:r>
          </a:p>
          <a:p>
            <a:endParaRPr lang="es-CO" sz="1600" dirty="0" smtClean="0">
              <a:latin typeface="+mj-lt"/>
            </a:endParaRPr>
          </a:p>
          <a:p>
            <a:r>
              <a:rPr lang="es-CO" sz="1600" dirty="0" smtClean="0">
                <a:latin typeface="+mj-lt"/>
              </a:rPr>
              <a:t>Comunidades educativas de colegios </a:t>
            </a:r>
          </a:p>
          <a:p>
            <a:r>
              <a:rPr lang="es-CO" sz="1600" dirty="0" smtClean="0">
                <a:latin typeface="+mj-lt"/>
              </a:rPr>
              <a:t>de bachillerato</a:t>
            </a:r>
            <a:endParaRPr lang="es-CO" sz="1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3</a:t>
            </a:fld>
            <a:endParaRPr lang="es-E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0382" y="2447460"/>
            <a:ext cx="5239352" cy="15669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CuadroTexto"/>
          <p:cNvSpPr txBox="1"/>
          <p:nvPr/>
        </p:nvSpPr>
        <p:spPr>
          <a:xfrm>
            <a:off x="3143240" y="4857760"/>
            <a:ext cx="30514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solidFill>
                  <a:srgbClr val="FF0000"/>
                </a:solidFill>
                <a:hlinkClick r:id="rId3"/>
              </a:rPr>
              <a:t>Enlace a Comhistoria</a:t>
            </a:r>
            <a:r>
              <a:rPr lang="es-CO" sz="2400" dirty="0" smtClean="0">
                <a:solidFill>
                  <a:srgbClr val="0070C0"/>
                </a:solidFill>
              </a:rPr>
              <a:t> </a:t>
            </a:r>
            <a:endParaRPr lang="es-CO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Personalizado 2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524</TotalTime>
  <Words>105</Words>
  <Application>Microsoft Office PowerPoint</Application>
  <PresentationFormat>Presentación en pantalla (4:3)</PresentationFormat>
  <Paragraphs>34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Flujo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Generico Dpto de Humanidades</dc:creator>
  <cp:lastModifiedBy>Usuario</cp:lastModifiedBy>
  <cp:revision>123</cp:revision>
  <dcterms:modified xsi:type="dcterms:W3CDTF">2011-10-05T21:39:06Z</dcterms:modified>
</cp:coreProperties>
</file>